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sldIdLst>
    <p:sldId id="256" r:id="rId2"/>
    <p:sldId id="267" r:id="rId3"/>
    <p:sldId id="269" r:id="rId4"/>
    <p:sldId id="262" r:id="rId5"/>
    <p:sldId id="265" r:id="rId6"/>
    <p:sldId id="263" r:id="rId7"/>
    <p:sldId id="264" r:id="rId8"/>
    <p:sldId id="266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5" d="100"/>
          <a:sy n="115" d="100"/>
        </p:scale>
        <p:origin x="-158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099ACF-BB14-AD4B-BF5F-7CCA880C3974}" type="datetimeFigureOut">
              <a:t>04/01/2014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8A97F-C363-8846-B11B-44F87737B5D2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044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81E4B-EA40-D048-BBB6-02B44FC49502}" type="datetimeFigureOut">
              <a:t>04/01/2014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7382F-DA8B-F44E-92AE-A58EC18D3BF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81E4B-EA40-D048-BBB6-02B44FC49502}" type="datetimeFigureOut">
              <a:t>04/01/2014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7382F-DA8B-F44E-92AE-A58EC18D3BF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81E4B-EA40-D048-BBB6-02B44FC49502}" type="datetimeFigureOut">
              <a:t>04/01/2014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7382F-DA8B-F44E-92AE-A58EC18D3BF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81E4B-EA40-D048-BBB6-02B44FC49502}" type="datetimeFigureOut">
              <a:t>04/01/2014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7382F-DA8B-F44E-92AE-A58EC18D3BF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81E4B-EA40-D048-BBB6-02B44FC49502}" type="datetimeFigureOut">
              <a:t>04/01/2014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7382F-DA8B-F44E-92AE-A58EC18D3BF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81E4B-EA40-D048-BBB6-02B44FC49502}" type="datetimeFigureOut">
              <a:t>04/01/2014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7382F-DA8B-F44E-92AE-A58EC18D3BF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81E4B-EA40-D048-BBB6-02B44FC49502}" type="datetimeFigureOut">
              <a:t>04/01/2014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7382F-DA8B-F44E-92AE-A58EC18D3BF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81E4B-EA40-D048-BBB6-02B44FC49502}" type="datetimeFigureOut">
              <a:t>04/01/2014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7382F-DA8B-F44E-92AE-A58EC18D3BF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81E4B-EA40-D048-BBB6-02B44FC49502}" type="datetimeFigureOut">
              <a:t>04/01/2014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7382F-DA8B-F44E-92AE-A58EC18D3BF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81E4B-EA40-D048-BBB6-02B44FC49502}" type="datetimeFigureOut">
              <a:t>04/01/2014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7382F-DA8B-F44E-92AE-A58EC18D3BF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81E4B-EA40-D048-BBB6-02B44FC49502}" type="datetimeFigureOut">
              <a:t>04/01/2014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7382F-DA8B-F44E-92AE-A58EC18D3BF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81E4B-EA40-D048-BBB6-02B44FC49502}" type="datetimeFigureOut">
              <a:t>04/01/2014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7382F-DA8B-F44E-92AE-A58EC18D3BF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emf"/><Relationship Id="rId5" Type="http://schemas.openxmlformats.org/officeDocument/2006/relationships/image" Target="../media/image5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emf"/><Relationship Id="rId5" Type="http://schemas.openxmlformats.org/officeDocument/2006/relationships/image" Target="../media/image5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emf"/><Relationship Id="rId5" Type="http://schemas.openxmlformats.org/officeDocument/2006/relationships/image" Target="../media/image5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sz-logo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3" y="5863619"/>
            <a:ext cx="947664" cy="85348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0" y="57808"/>
            <a:ext cx="9144000" cy="1379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ln>
                  <a:solidFill>
                    <a:schemeClr val="tx1">
                      <a:alpha val="36000"/>
                    </a:schemeClr>
                  </a:solidFill>
                </a:ln>
                <a:solidFill>
                  <a:srgbClr val="C09B1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09B12"/>
                </a:solidFill>
                <a:latin typeface="Baskerville Old Face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09B12"/>
                </a:solidFill>
                <a:latin typeface="Baskerville Old Face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09B12"/>
                </a:solidFill>
                <a:latin typeface="Baskerville Old Face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09B12"/>
                </a:solidFill>
                <a:latin typeface="Baskerville Old Face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9B12"/>
                </a:solidFill>
                <a:latin typeface="Baskerville Old Face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9B12"/>
                </a:solidFill>
                <a:latin typeface="Baskerville Old Face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9B12"/>
                </a:solidFill>
                <a:latin typeface="Baskerville Old Face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9B12"/>
                </a:solidFill>
                <a:latin typeface="Baskerville Old Face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solidFill>
                  <a:srgbClr val="C09B12"/>
                </a:solidFill>
                <a:effectLst/>
                <a:uLnTx/>
                <a:uFillTx/>
                <a:latin typeface="Cambria"/>
                <a:cs typeface="Cambria"/>
              </a:rPr>
              <a:t>Sound zone</a:t>
            </a:r>
            <a:r>
              <a:rPr lang="en-GB" sz="4000" kern="0" noProof="0" dirty="0">
                <a:latin typeface="Cambria"/>
                <a:cs typeface="Cambria"/>
              </a:rPr>
              <a:t>s</a:t>
            </a:r>
            <a:endParaRPr kumimoji="0" lang="en-GB" sz="4000" b="1" i="0" u="none" strike="noStrike" kern="0" cap="none" spc="0" normalizeH="0" baseline="0" noProof="0" dirty="0">
              <a:solidFill>
                <a:srgbClr val="C09B12"/>
              </a:solidFill>
              <a:effectLst/>
              <a:uLnTx/>
              <a:uFillTx/>
              <a:latin typeface="Cambria"/>
              <a:cs typeface="Cambr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98479" y="6395983"/>
            <a:ext cx="153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www.posz.org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06073" y="4938611"/>
            <a:ext cx="53576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Philip Coleman, Alice Duque, Philip Jackson, Marek Olik </a:t>
            </a:r>
          </a:p>
          <a:p>
            <a:r>
              <a:rPr lang="en-GB" sz="1400"/>
              <a:t>University of Surrey, Guildford, UK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6073" y="5480545"/>
            <a:ext cx="28169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/>
              <a:t>BBC Audio Research Showcase 2013</a:t>
            </a:r>
          </a:p>
        </p:txBody>
      </p:sp>
      <p:pic>
        <p:nvPicPr>
          <p:cNvPr id="9" name="Picture 8" descr="IMG_03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962" y="2312258"/>
            <a:ext cx="3285099" cy="2463824"/>
          </a:xfrm>
          <a:prstGeom prst="rect">
            <a:avLst/>
          </a:prstGeom>
        </p:spPr>
      </p:pic>
      <p:sp>
        <p:nvSpPr>
          <p:cNvPr id="13" name="Action Button: Custom 12">
            <a:hlinkClick r:id="" action="ppaction://hlinkshowjump?jump=nextslide" highlightClick="1"/>
          </p:cNvPr>
          <p:cNvSpPr/>
          <p:nvPr/>
        </p:nvSpPr>
        <p:spPr>
          <a:xfrm>
            <a:off x="5740155" y="1611835"/>
            <a:ext cx="2311906" cy="600812"/>
          </a:xfrm>
          <a:prstGeom prst="actionButtonBlank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start</a:t>
            </a:r>
          </a:p>
        </p:txBody>
      </p:sp>
      <p:pic>
        <p:nvPicPr>
          <p:cNvPr id="2" name="Picture 1" descr="IMG_030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73" y="2312258"/>
            <a:ext cx="3791191" cy="24670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36842" y="1611835"/>
            <a:ext cx="5234635" cy="6001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1100"/>
              <a:t>The binaural dummy is poisitioned in zone A, on the right hand side of the sphere.</a:t>
            </a:r>
          </a:p>
          <a:p>
            <a:r>
              <a:rPr lang="en-GB" sz="1100"/>
              <a:t>The audio you hear as the interferer is reproduced, at the same level, in zone B.</a:t>
            </a:r>
          </a:p>
          <a:p>
            <a:r>
              <a:rPr lang="en-GB" sz="1100"/>
              <a:t>The target audio is “On Top” by the Killers.</a:t>
            </a:r>
          </a:p>
        </p:txBody>
      </p:sp>
    </p:spTree>
    <p:extLst>
      <p:ext uri="{BB962C8B-B14F-4D97-AF65-F5344CB8AC3E}">
        <p14:creationId xmlns:p14="http://schemas.microsoft.com/office/powerpoint/2010/main" val="375194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sz-logo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3" y="5863619"/>
            <a:ext cx="947664" cy="8534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98479" y="6395983"/>
            <a:ext cx="153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www.posz.org</a:t>
            </a:r>
          </a:p>
        </p:txBody>
      </p:sp>
      <p:sp>
        <p:nvSpPr>
          <p:cNvPr id="10" name="Action Button: Custom 9">
            <a:hlinkClick r:id="" action="ppaction://hlinkshowjump?jump=nextslide" highlightClick="1"/>
          </p:cNvPr>
          <p:cNvSpPr/>
          <p:nvPr/>
        </p:nvSpPr>
        <p:spPr>
          <a:xfrm>
            <a:off x="3391805" y="6095577"/>
            <a:ext cx="2311906" cy="600812"/>
          </a:xfrm>
          <a:prstGeom prst="actionButtonBlank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next</a:t>
            </a:r>
          </a:p>
        </p:txBody>
      </p:sp>
      <p:pic>
        <p:nvPicPr>
          <p:cNvPr id="9" name="Picture 8" descr="83535_POSZ_example_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1192" y="1178809"/>
            <a:ext cx="2547300" cy="16175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6544" y="1358959"/>
            <a:ext cx="4486920" cy="1353729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GB" sz="1700"/>
              <a:t>Sound zone reproduction aims to use an array of loudspeakers to deliver independent audio programme material to two listeners sharing the same room.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6544" y="2786367"/>
            <a:ext cx="7231948" cy="247377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GB" sz="1700"/>
              <a:t>A number of optimization approaches have been proposed for sound zone creation. At Surrey, we have realised a 60 channel circular array surrounding 2 zones, where we can compare the performance of these approaches. </a:t>
            </a:r>
          </a:p>
          <a:p>
            <a:endParaRPr lang="en-GB" sz="1700"/>
          </a:p>
          <a:p>
            <a:r>
              <a:rPr lang="en-GB" sz="1700"/>
              <a:t>We have made recordings of representative approaches using a binaural head and torso simulator placed in one zone, where there is audio being simultaneously delivered to the other zone.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0" y="103438"/>
            <a:ext cx="9144000" cy="94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ln>
                  <a:solidFill>
                    <a:schemeClr val="tx1">
                      <a:alpha val="36000"/>
                    </a:schemeClr>
                  </a:solidFill>
                </a:ln>
                <a:solidFill>
                  <a:srgbClr val="C09B1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09B12"/>
                </a:solidFill>
                <a:latin typeface="Baskerville Old Face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09B12"/>
                </a:solidFill>
                <a:latin typeface="Baskerville Old Face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09B12"/>
                </a:solidFill>
                <a:latin typeface="Baskerville Old Face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09B12"/>
                </a:solidFill>
                <a:latin typeface="Baskerville Old Face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9B12"/>
                </a:solidFill>
                <a:latin typeface="Baskerville Old Face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9B12"/>
                </a:solidFill>
                <a:latin typeface="Baskerville Old Face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9B12"/>
                </a:solidFill>
                <a:latin typeface="Baskerville Old Face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9B12"/>
                </a:solidFill>
                <a:latin typeface="Baskerville Old Face" charset="0"/>
              </a:defRPr>
            </a:lvl9pPr>
          </a:lstStyle>
          <a:p>
            <a:pPr lvl="0" algn="ctr" defTabSz="914400">
              <a:defRPr/>
            </a:pPr>
            <a:r>
              <a:rPr lang="en-GB" sz="3200" kern="0" dirty="0">
                <a:latin typeface="Cambria"/>
                <a:cs typeface="Cambria"/>
              </a:rPr>
              <a:t>Introduction</a:t>
            </a:r>
            <a:endParaRPr kumimoji="0" lang="en-GB" sz="3200" b="1" i="0" u="none" strike="noStrike" kern="0" cap="none" spc="0" normalizeH="0" baseline="0" noProof="0" dirty="0">
              <a:solidFill>
                <a:srgbClr val="C09B12"/>
              </a:solidFill>
              <a:effectLst/>
              <a:uLnTx/>
              <a:uFillTx/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96341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ontent Placeholder 6"/>
          <p:cNvSpPr txBox="1">
            <a:spLocks/>
          </p:cNvSpPr>
          <p:nvPr/>
        </p:nvSpPr>
        <p:spPr bwMode="auto">
          <a:xfrm>
            <a:off x="836544" y="1699896"/>
            <a:ext cx="7231948" cy="1723927"/>
          </a:xfrm>
          <a:prstGeom prst="rect">
            <a:avLst/>
          </a:prstGeom>
          <a:noFill/>
          <a:ln w="6350" cmpd="sng"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0803" tIns="14830" rIns="29660" bIns="1483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rgbClr val="003D7D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>
                <a:solidFill>
                  <a:srgbClr val="003D7D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3D7D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3D7D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3D7D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3D7D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3D7D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3D7D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3D7D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defTabSz="296602">
              <a:buNone/>
              <a:defRPr/>
            </a:pPr>
            <a:r>
              <a:rPr lang="en-GB" sz="1700" kern="0">
                <a:solidFill>
                  <a:srgbClr val="FFFFFF"/>
                </a:solidFill>
                <a:latin typeface="Calibri"/>
                <a:cs typeface="Calibri"/>
              </a:rPr>
              <a:t>Pressure Matching (PM) [1]</a:t>
            </a:r>
          </a:p>
          <a:p>
            <a:pPr marL="0" indent="0" defTabSz="296602">
              <a:buNone/>
              <a:defRPr/>
            </a:pPr>
            <a:r>
              <a:rPr lang="en-GB" sz="1700" b="0" kern="0">
                <a:solidFill>
                  <a:srgbClr val="FFFFFF"/>
                </a:solidFill>
                <a:latin typeface="Calibri"/>
                <a:cs typeface="Calibri"/>
              </a:rPr>
              <a:t>Matches the complex pressures in a least-squares sense to reproduce a plane-wave in the bright zone and zero pressure in the dark zone. </a:t>
            </a:r>
          </a:p>
          <a:p>
            <a:pPr marL="0" indent="0" defTabSz="296602">
              <a:buNone/>
              <a:defRPr/>
            </a:pPr>
            <a:r>
              <a:rPr lang="en-GB" sz="1700" b="0" kern="0">
                <a:solidFill>
                  <a:srgbClr val="FFFFFF"/>
                </a:solidFill>
                <a:latin typeface="Calibri"/>
                <a:cs typeface="Calibri"/>
              </a:rPr>
              <a:t>The target plane wave impinges from directly ahead of the listener (0 degrees)</a:t>
            </a:r>
          </a:p>
        </p:txBody>
      </p:sp>
      <p:sp>
        <p:nvSpPr>
          <p:cNvPr id="178" name="Content Placeholder 6"/>
          <p:cNvSpPr txBox="1">
            <a:spLocks/>
          </p:cNvSpPr>
          <p:nvPr/>
        </p:nvSpPr>
        <p:spPr bwMode="auto">
          <a:xfrm>
            <a:off x="836544" y="2960004"/>
            <a:ext cx="7231948" cy="1808760"/>
          </a:xfrm>
          <a:prstGeom prst="rect">
            <a:avLst/>
          </a:prstGeom>
          <a:noFill/>
          <a:ln w="6350" cmpd="sng"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0803" tIns="14830" rIns="29660" bIns="1483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rgbClr val="003D7D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>
                <a:solidFill>
                  <a:srgbClr val="003D7D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3D7D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3D7D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3D7D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3D7D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3D7D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3D7D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3D7D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defTabSz="296602">
              <a:buNone/>
              <a:defRPr/>
            </a:pPr>
            <a:r>
              <a:rPr lang="en-GB" sz="1700" kern="0">
                <a:solidFill>
                  <a:srgbClr val="FFFFFF"/>
                </a:solidFill>
                <a:latin typeface="Calibri"/>
                <a:cs typeface="Calibri"/>
              </a:rPr>
              <a:t>Planarity Control (PC) [2]</a:t>
            </a:r>
          </a:p>
          <a:p>
            <a:pPr marL="0" indent="0" defTabSz="296602">
              <a:buNone/>
              <a:defRPr/>
            </a:pPr>
            <a:r>
              <a:rPr lang="en-GB" sz="1700" b="0" kern="0">
                <a:solidFill>
                  <a:srgbClr val="FFFFFF"/>
                </a:solidFill>
                <a:latin typeface="Calibri"/>
                <a:cs typeface="Calibri"/>
              </a:rPr>
              <a:t>A novel method that minimizes the dark zone pressure whilst constraining the bright zone energy flux to arrive from a range of azimuths.</a:t>
            </a:r>
          </a:p>
          <a:p>
            <a:pPr marL="0" indent="0" defTabSz="296602">
              <a:buNone/>
              <a:defRPr/>
            </a:pPr>
            <a:r>
              <a:rPr lang="en-GB" sz="1700" b="0" kern="0">
                <a:solidFill>
                  <a:srgbClr val="FFFFFF"/>
                </a:solidFill>
                <a:latin typeface="Calibri"/>
                <a:cs typeface="Calibri"/>
              </a:rPr>
              <a:t>In the mono case, the plane wave can arrive from -40 to +40 degrees;</a:t>
            </a:r>
          </a:p>
          <a:p>
            <a:pPr marL="0" indent="0" defTabSz="296602">
              <a:buNone/>
              <a:defRPr/>
            </a:pPr>
            <a:r>
              <a:rPr lang="en-GB" sz="1700" b="0" kern="0">
                <a:solidFill>
                  <a:srgbClr val="FFFFFF"/>
                </a:solidFill>
                <a:latin typeface="Calibri"/>
                <a:cs typeface="Calibri"/>
              </a:rPr>
              <a:t>in the stereo case, it is tightly constrained to come from -30 degrees for the left channel and +30 degrees for the right channel</a:t>
            </a:r>
          </a:p>
        </p:txBody>
      </p:sp>
      <p:sp>
        <p:nvSpPr>
          <p:cNvPr id="234" name="Content Placeholder 6"/>
          <p:cNvSpPr txBox="1">
            <a:spLocks/>
          </p:cNvSpPr>
          <p:nvPr/>
        </p:nvSpPr>
        <p:spPr bwMode="auto">
          <a:xfrm>
            <a:off x="210172" y="4768764"/>
            <a:ext cx="8666359" cy="1194647"/>
          </a:xfrm>
          <a:prstGeom prst="rect">
            <a:avLst/>
          </a:prstGeom>
          <a:noFill/>
          <a:ln w="6350" cmpd="sng"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0803" tIns="14830" rIns="29660" bIns="1483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rgbClr val="003D7D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>
                <a:solidFill>
                  <a:srgbClr val="003D7D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3D7D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3D7D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3D7D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3D7D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3D7D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3D7D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3D7D"/>
                </a:solidFill>
                <a:latin typeface="+mn-lt"/>
                <a:ea typeface="ＭＳ Ｐゴシック" charset="-128"/>
              </a:defRPr>
            </a:lvl9pPr>
          </a:lstStyle>
          <a:p>
            <a:pPr marL="104836" indent="-104836" algn="just" defTabSz="296602">
              <a:buAutoNum type="arabicPeriod"/>
              <a:defRPr/>
            </a:pPr>
            <a:r>
              <a:rPr lang="en-GB" sz="1400" b="0" kern="0">
                <a:solidFill>
                  <a:srgbClr val="FFFFFF"/>
                </a:solidFill>
                <a:latin typeface="Calibri"/>
                <a:cs typeface="Calibri"/>
              </a:rPr>
              <a:t>M. Poletti, “An investigation of 2-d multizone surround sound systems”, in Proceedings of the 125th Audio Engineering Society Convention, San Francisco, CA, 2-5 October 2008. </a:t>
            </a:r>
          </a:p>
          <a:p>
            <a:pPr marL="104836" indent="-104836" algn="just" defTabSz="296602">
              <a:buFontTx/>
              <a:buAutoNum type="arabicPeriod"/>
              <a:defRPr/>
            </a:pPr>
            <a:r>
              <a:rPr lang="en-GB" sz="1400" b="0" kern="0">
                <a:solidFill>
                  <a:srgbClr val="FFFFFF"/>
                </a:solidFill>
                <a:latin typeface="Calibri"/>
                <a:cs typeface="Calibri"/>
              </a:rPr>
              <a:t>P. Coleman, P. Jackson, M. Olik, and J. Pedersen, ”Optimizing the planarity of sound zones," in Proc. 52nd AES Int. Conf. Sound Field Control - Engineering and Perception, Guildford, UK, 2-4 September 2013.</a:t>
            </a:r>
          </a:p>
        </p:txBody>
      </p:sp>
      <p:sp>
        <p:nvSpPr>
          <p:cNvPr id="60" name="Title 1"/>
          <p:cNvSpPr txBox="1">
            <a:spLocks/>
          </p:cNvSpPr>
          <p:nvPr/>
        </p:nvSpPr>
        <p:spPr bwMode="auto">
          <a:xfrm>
            <a:off x="0" y="103438"/>
            <a:ext cx="9144000" cy="94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ln>
                  <a:solidFill>
                    <a:schemeClr val="tx1">
                      <a:alpha val="36000"/>
                    </a:schemeClr>
                  </a:solidFill>
                </a:ln>
                <a:solidFill>
                  <a:srgbClr val="C09B1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09B12"/>
                </a:solidFill>
                <a:latin typeface="Baskerville Old Face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09B12"/>
                </a:solidFill>
                <a:latin typeface="Baskerville Old Face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09B12"/>
                </a:solidFill>
                <a:latin typeface="Baskerville Old Face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09B12"/>
                </a:solidFill>
                <a:latin typeface="Baskerville Old Face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9B12"/>
                </a:solidFill>
                <a:latin typeface="Baskerville Old Face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9B12"/>
                </a:solidFill>
                <a:latin typeface="Baskerville Old Face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9B12"/>
                </a:solidFill>
                <a:latin typeface="Baskerville Old Face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9B12"/>
                </a:solidFill>
                <a:latin typeface="Baskerville Old Face" charset="0"/>
              </a:defRPr>
            </a:lvl9pPr>
          </a:lstStyle>
          <a:p>
            <a:pPr lvl="0" algn="ctr" defTabSz="914400">
              <a:defRPr/>
            </a:pPr>
            <a:r>
              <a:rPr lang="en-GB" sz="3200" kern="0" dirty="0">
                <a:latin typeface="Cambria"/>
                <a:cs typeface="Cambria"/>
              </a:rPr>
              <a:t>Demonstrations</a:t>
            </a:r>
            <a:endParaRPr kumimoji="0" lang="en-GB" sz="3200" b="1" i="0" u="none" strike="noStrike" kern="0" cap="none" spc="0" normalizeH="0" baseline="0" noProof="0" dirty="0">
              <a:solidFill>
                <a:srgbClr val="C09B12"/>
              </a:solidFill>
              <a:effectLst/>
              <a:uLnTx/>
              <a:uFillTx/>
              <a:latin typeface="Cambria"/>
              <a:cs typeface="Cambria"/>
            </a:endParaRPr>
          </a:p>
        </p:txBody>
      </p:sp>
      <p:sp>
        <p:nvSpPr>
          <p:cNvPr id="61" name="Content Placeholder 6"/>
          <p:cNvSpPr txBox="1">
            <a:spLocks/>
          </p:cNvSpPr>
          <p:nvPr/>
        </p:nvSpPr>
        <p:spPr bwMode="auto">
          <a:xfrm>
            <a:off x="836544" y="1049520"/>
            <a:ext cx="7231948" cy="1573570"/>
          </a:xfrm>
          <a:prstGeom prst="rect">
            <a:avLst/>
          </a:prstGeom>
          <a:noFill/>
          <a:ln w="6350" cmpd="sng"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0803" tIns="14830" rIns="29660" bIns="1483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rgbClr val="003D7D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>
                <a:solidFill>
                  <a:srgbClr val="003D7D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3D7D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3D7D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3D7D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3D7D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3D7D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3D7D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3D7D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just" defTabSz="296602">
              <a:buNone/>
              <a:defRPr/>
            </a:pPr>
            <a:r>
              <a:rPr lang="en-GB" sz="1700" b="0" kern="0">
                <a:solidFill>
                  <a:schemeClr val="tx1"/>
                </a:solidFill>
                <a:latin typeface="Calibri"/>
                <a:cs typeface="Calibri"/>
              </a:rPr>
              <a:t>Here, we present two approaches for creating a planar listening region combined with a cancellation region:</a:t>
            </a:r>
          </a:p>
          <a:p>
            <a:pPr algn="just" defTabSz="296602">
              <a:defRPr/>
            </a:pPr>
            <a:endParaRPr lang="en-GB" sz="1700" b="0" kern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2" name="Action Button: Custom 61">
            <a:hlinkClick r:id="" action="ppaction://hlinkshowjump?jump=nextslide" highlightClick="1"/>
          </p:cNvPr>
          <p:cNvSpPr/>
          <p:nvPr/>
        </p:nvSpPr>
        <p:spPr>
          <a:xfrm>
            <a:off x="3391805" y="6095577"/>
            <a:ext cx="2311906" cy="600812"/>
          </a:xfrm>
          <a:prstGeom prst="actionButtonBlank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next</a:t>
            </a:r>
          </a:p>
        </p:txBody>
      </p:sp>
      <p:pic>
        <p:nvPicPr>
          <p:cNvPr id="63" name="Picture 62" descr="posz-logo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3" y="5863619"/>
            <a:ext cx="947664" cy="853486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7498479" y="6395983"/>
            <a:ext cx="153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www.posz.org</a:t>
            </a:r>
          </a:p>
        </p:txBody>
      </p:sp>
    </p:spTree>
    <p:extLst>
      <p:ext uri="{BB962C8B-B14F-4D97-AF65-F5344CB8AC3E}">
        <p14:creationId xmlns:p14="http://schemas.microsoft.com/office/powerpoint/2010/main" val="323442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 build="p"/>
      <p:bldP spid="178" grpId="0" build="p"/>
      <p:bldP spid="234" grpId="0" build="p"/>
      <p:bldP spid="6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Box 69"/>
          <p:cNvSpPr txBox="1"/>
          <p:nvPr/>
        </p:nvSpPr>
        <p:spPr>
          <a:xfrm>
            <a:off x="1" y="1904988"/>
            <a:ext cx="9144000" cy="3759707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GB" sz="2000" b="1"/>
              <a:t>Now playing:</a:t>
            </a:r>
          </a:p>
          <a:p>
            <a:pPr algn="ctr"/>
            <a:endParaRPr lang="en-GB" sz="2000" b="1"/>
          </a:p>
          <a:p>
            <a:pPr algn="ctr"/>
            <a:r>
              <a:rPr lang="en-GB" sz="2000" b="1">
                <a:solidFill>
                  <a:schemeClr val="accent2"/>
                </a:solidFill>
              </a:rPr>
              <a:t>Pressure Matching </a:t>
            </a:r>
            <a:r>
              <a:rPr lang="en-GB" sz="2000" b="1"/>
              <a:t> </a:t>
            </a:r>
            <a:endParaRPr lang="en-GB" sz="2000"/>
          </a:p>
          <a:p>
            <a:pPr algn="ctr"/>
            <a:r>
              <a:rPr lang="en-GB" sz="2000"/>
              <a:t>Planarity Control</a:t>
            </a:r>
          </a:p>
          <a:p>
            <a:pPr algn="ctr"/>
            <a:r>
              <a:rPr lang="en-GB" sz="2000"/>
              <a:t>Planarity Control, stereo</a:t>
            </a:r>
          </a:p>
        </p:txBody>
      </p:sp>
      <p:pic>
        <p:nvPicPr>
          <p:cNvPr id="4" name="Picture 3" descr="posz-logo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3" y="5863619"/>
            <a:ext cx="947664" cy="8534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98479" y="6395983"/>
            <a:ext cx="153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www.posz.org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" y="3797729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/>
              <a:t>The audio you hear as the interferer is reproduced, at the same level, in zone B.</a:t>
            </a:r>
          </a:p>
          <a:p>
            <a:pPr algn="ctr"/>
            <a:r>
              <a:rPr lang="en-GB" sz="1000"/>
              <a:t>The programmes are bandlimited to 100-7000Hz.</a:t>
            </a:r>
          </a:p>
          <a:p>
            <a:pPr algn="ctr"/>
            <a:r>
              <a:rPr lang="en-GB" sz="1000"/>
              <a:t>The target audio is “On Top” by the Killers.</a:t>
            </a:r>
          </a:p>
          <a:p>
            <a:pPr algn="ctr"/>
            <a:endParaRPr lang="en-GB" sz="100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57808"/>
            <a:ext cx="9144000" cy="1379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ln>
                  <a:solidFill>
                    <a:schemeClr val="tx1">
                      <a:alpha val="36000"/>
                    </a:schemeClr>
                  </a:solidFill>
                </a:ln>
                <a:solidFill>
                  <a:srgbClr val="C09B1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09B12"/>
                </a:solidFill>
                <a:latin typeface="Baskerville Old Face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09B12"/>
                </a:solidFill>
                <a:latin typeface="Baskerville Old Face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09B12"/>
                </a:solidFill>
                <a:latin typeface="Baskerville Old Face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09B12"/>
                </a:solidFill>
                <a:latin typeface="Baskerville Old Face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9B12"/>
                </a:solidFill>
                <a:latin typeface="Baskerville Old Face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9B12"/>
                </a:solidFill>
                <a:latin typeface="Baskerville Old Face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9B12"/>
                </a:solidFill>
                <a:latin typeface="Baskerville Old Face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9B12"/>
                </a:solidFill>
                <a:latin typeface="Baskerville Old Face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solidFill>
                  <a:srgbClr val="C09B12"/>
                </a:solidFill>
                <a:effectLst/>
                <a:uLnTx/>
                <a:uFillTx/>
                <a:latin typeface="Cambria"/>
                <a:cs typeface="Cambria"/>
              </a:rPr>
              <a:t>Sound zone</a:t>
            </a:r>
            <a:r>
              <a:rPr lang="en-GB" sz="4000" kern="0" noProof="0" dirty="0">
                <a:latin typeface="Cambria"/>
                <a:cs typeface="Cambria"/>
              </a:rPr>
              <a:t>s</a:t>
            </a:r>
            <a:endParaRPr kumimoji="0" lang="en-GB" sz="4000" b="1" i="0" u="none" strike="noStrike" kern="0" cap="none" spc="0" normalizeH="0" baseline="0" noProof="0" dirty="0">
              <a:solidFill>
                <a:srgbClr val="C09B12"/>
              </a:solidFill>
              <a:effectLst/>
              <a:uLnTx/>
              <a:uFillTx/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81035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xmlns:p14="http://schemas.microsoft.com/office/powerpoint/2010/main" spd="slow" advClick="0" advTm="2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Box 69"/>
          <p:cNvSpPr txBox="1"/>
          <p:nvPr/>
        </p:nvSpPr>
        <p:spPr>
          <a:xfrm>
            <a:off x="1" y="1904988"/>
            <a:ext cx="9144000" cy="3759707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GB" sz="2000" b="1"/>
              <a:t>Now playing:</a:t>
            </a:r>
          </a:p>
          <a:p>
            <a:pPr algn="ctr"/>
            <a:endParaRPr lang="en-GB" sz="2000" b="1"/>
          </a:p>
          <a:p>
            <a:pPr algn="ctr"/>
            <a:r>
              <a:rPr lang="en-GB" sz="2000" b="1">
                <a:solidFill>
                  <a:schemeClr val="accent2"/>
                </a:solidFill>
              </a:rPr>
              <a:t>Pressure Matching </a:t>
            </a:r>
            <a:r>
              <a:rPr lang="en-GB" sz="2000" b="1"/>
              <a:t> </a:t>
            </a:r>
            <a:endParaRPr lang="en-GB" sz="2000"/>
          </a:p>
          <a:p>
            <a:pPr algn="ctr"/>
            <a:r>
              <a:rPr lang="en-GB" sz="2000"/>
              <a:t>Planarity Control</a:t>
            </a:r>
          </a:p>
          <a:p>
            <a:pPr algn="ctr"/>
            <a:r>
              <a:rPr lang="en-GB" sz="2000"/>
              <a:t>Planarity Control, stereo</a:t>
            </a:r>
          </a:p>
        </p:txBody>
      </p:sp>
      <p:pic>
        <p:nvPicPr>
          <p:cNvPr id="4" name="Picture 3" descr="posz-logo_whit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3" y="5863619"/>
            <a:ext cx="947664" cy="8534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98479" y="6395983"/>
            <a:ext cx="153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www.posz.org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" y="3797729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/>
              <a:t>The audio you hear as the interferer is reproduced, at the same level, in zone B.</a:t>
            </a:r>
          </a:p>
          <a:p>
            <a:pPr algn="ctr"/>
            <a:r>
              <a:rPr lang="en-GB" sz="1000"/>
              <a:t>The programmes are bandlimited to 100-7000Hz.</a:t>
            </a:r>
          </a:p>
          <a:p>
            <a:pPr algn="ctr"/>
            <a:r>
              <a:rPr lang="en-GB" sz="1000"/>
              <a:t>The target audio is “On Top” by the Killers.</a:t>
            </a:r>
          </a:p>
          <a:p>
            <a:pPr algn="ctr"/>
            <a:endParaRPr lang="en-GB" sz="100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57808"/>
            <a:ext cx="9144000" cy="1379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ln>
                  <a:solidFill>
                    <a:schemeClr val="tx1">
                      <a:alpha val="36000"/>
                    </a:schemeClr>
                  </a:solidFill>
                </a:ln>
                <a:solidFill>
                  <a:srgbClr val="C09B1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09B12"/>
                </a:solidFill>
                <a:latin typeface="Baskerville Old Face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09B12"/>
                </a:solidFill>
                <a:latin typeface="Baskerville Old Face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09B12"/>
                </a:solidFill>
                <a:latin typeface="Baskerville Old Face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09B12"/>
                </a:solidFill>
                <a:latin typeface="Baskerville Old Face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9B12"/>
                </a:solidFill>
                <a:latin typeface="Baskerville Old Face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9B12"/>
                </a:solidFill>
                <a:latin typeface="Baskerville Old Face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9B12"/>
                </a:solidFill>
                <a:latin typeface="Baskerville Old Face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9B12"/>
                </a:solidFill>
                <a:latin typeface="Baskerville Old Face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solidFill>
                  <a:srgbClr val="C09B12"/>
                </a:solidFill>
                <a:effectLst/>
                <a:uLnTx/>
                <a:uFillTx/>
                <a:latin typeface="Cambria"/>
                <a:cs typeface="Cambria"/>
              </a:rPr>
              <a:t>Sound zone</a:t>
            </a:r>
            <a:r>
              <a:rPr lang="en-GB" sz="4000" kern="0" noProof="0" dirty="0">
                <a:latin typeface="Cambria"/>
                <a:cs typeface="Cambria"/>
              </a:rPr>
              <a:t>s</a:t>
            </a:r>
            <a:endParaRPr kumimoji="0" lang="en-GB" sz="4000" b="1" i="0" u="none" strike="noStrike" kern="0" cap="none" spc="0" normalizeH="0" baseline="0" noProof="0" dirty="0">
              <a:solidFill>
                <a:srgbClr val="C09B12"/>
              </a:solidFill>
              <a:effectLst/>
              <a:uLnTx/>
              <a:uFillTx/>
              <a:latin typeface="Cambria"/>
              <a:cs typeface="Cambria"/>
            </a:endParaRPr>
          </a:p>
        </p:txBody>
      </p:sp>
      <p:pic>
        <p:nvPicPr>
          <p:cNvPr id="2" name="pop_pop_pm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10540" y="2659715"/>
            <a:ext cx="192036" cy="19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6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xmlns:p14="http://schemas.microsoft.com/office/powerpoint/2010/main" spd="slow" advClick="0" advTm="10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Box 69"/>
          <p:cNvSpPr txBox="1"/>
          <p:nvPr/>
        </p:nvSpPr>
        <p:spPr>
          <a:xfrm>
            <a:off x="1" y="1904988"/>
            <a:ext cx="9144000" cy="3759707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GB" sz="2000" b="1"/>
              <a:t>Now playing:</a:t>
            </a:r>
          </a:p>
          <a:p>
            <a:pPr algn="ctr"/>
            <a:endParaRPr lang="en-GB" sz="2000" b="1"/>
          </a:p>
          <a:p>
            <a:pPr algn="ctr"/>
            <a:r>
              <a:rPr lang="en-GB" sz="2000">
                <a:solidFill>
                  <a:srgbClr val="FFFFFF"/>
                </a:solidFill>
              </a:rPr>
              <a:t>Pressure Matching  </a:t>
            </a:r>
          </a:p>
          <a:p>
            <a:pPr algn="ctr"/>
            <a:r>
              <a:rPr lang="en-GB" sz="2000" b="1">
                <a:solidFill>
                  <a:srgbClr val="C0504D"/>
                </a:solidFill>
              </a:rPr>
              <a:t>Planarity Control</a:t>
            </a:r>
          </a:p>
          <a:p>
            <a:pPr algn="ctr"/>
            <a:r>
              <a:rPr lang="en-GB" sz="2000"/>
              <a:t>Planarity Control, stereo</a:t>
            </a:r>
          </a:p>
        </p:txBody>
      </p:sp>
      <p:pic>
        <p:nvPicPr>
          <p:cNvPr id="4" name="Picture 3" descr="posz-logo_whit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3" y="5863619"/>
            <a:ext cx="947664" cy="8534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98479" y="6395983"/>
            <a:ext cx="153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www.posz.org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" y="3797729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/>
              <a:t>The audio you hear as the interferer is reproduced, at the same level, in zone B.</a:t>
            </a:r>
          </a:p>
          <a:p>
            <a:pPr algn="ctr"/>
            <a:r>
              <a:rPr lang="en-GB" sz="1000"/>
              <a:t>The programmes are bandlimited to 100-7000Hz.</a:t>
            </a:r>
          </a:p>
          <a:p>
            <a:pPr algn="ctr"/>
            <a:r>
              <a:rPr lang="en-GB" sz="1000"/>
              <a:t>The target audio is “On Top” by the Killers.</a:t>
            </a:r>
          </a:p>
          <a:p>
            <a:pPr algn="ctr"/>
            <a:endParaRPr lang="en-GB" sz="100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57808"/>
            <a:ext cx="9144000" cy="1379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ln>
                  <a:solidFill>
                    <a:schemeClr val="tx1">
                      <a:alpha val="36000"/>
                    </a:schemeClr>
                  </a:solidFill>
                </a:ln>
                <a:solidFill>
                  <a:srgbClr val="C09B1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09B12"/>
                </a:solidFill>
                <a:latin typeface="Baskerville Old Face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09B12"/>
                </a:solidFill>
                <a:latin typeface="Baskerville Old Face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09B12"/>
                </a:solidFill>
                <a:latin typeface="Baskerville Old Face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09B12"/>
                </a:solidFill>
                <a:latin typeface="Baskerville Old Face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9B12"/>
                </a:solidFill>
                <a:latin typeface="Baskerville Old Face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9B12"/>
                </a:solidFill>
                <a:latin typeface="Baskerville Old Face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9B12"/>
                </a:solidFill>
                <a:latin typeface="Baskerville Old Face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9B12"/>
                </a:solidFill>
                <a:latin typeface="Baskerville Old Face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solidFill>
                  <a:srgbClr val="C09B12"/>
                </a:solidFill>
                <a:effectLst/>
                <a:uLnTx/>
                <a:uFillTx/>
                <a:latin typeface="Cambria"/>
                <a:cs typeface="Cambria"/>
              </a:rPr>
              <a:t>Sound zone</a:t>
            </a:r>
            <a:r>
              <a:rPr lang="en-GB" sz="4000" kern="0" noProof="0" dirty="0">
                <a:latin typeface="Cambria"/>
                <a:cs typeface="Cambria"/>
              </a:rPr>
              <a:t>s</a:t>
            </a:r>
            <a:endParaRPr kumimoji="0" lang="en-GB" sz="4000" b="1" i="0" u="none" strike="noStrike" kern="0" cap="none" spc="0" normalizeH="0" baseline="0" noProof="0" dirty="0">
              <a:solidFill>
                <a:srgbClr val="C09B12"/>
              </a:solidFill>
              <a:effectLst/>
              <a:uLnTx/>
              <a:uFillTx/>
              <a:latin typeface="Cambria"/>
              <a:cs typeface="Cambria"/>
            </a:endParaRPr>
          </a:p>
        </p:txBody>
      </p:sp>
      <p:pic>
        <p:nvPicPr>
          <p:cNvPr id="2" name="pop_pop_pc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19281" y="2943684"/>
            <a:ext cx="192036" cy="19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xmlns:p14="http://schemas.microsoft.com/office/powerpoint/2010/main" spd="slow" advClick="0" advTm="10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Box 69"/>
          <p:cNvSpPr txBox="1"/>
          <p:nvPr/>
        </p:nvSpPr>
        <p:spPr>
          <a:xfrm>
            <a:off x="1" y="1904988"/>
            <a:ext cx="9144000" cy="3759707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GB" sz="2000" b="1"/>
              <a:t>Now playing:</a:t>
            </a:r>
          </a:p>
          <a:p>
            <a:pPr algn="ctr"/>
            <a:endParaRPr lang="en-GB" sz="2000" b="1"/>
          </a:p>
          <a:p>
            <a:pPr algn="ctr"/>
            <a:r>
              <a:rPr lang="en-GB" sz="2000">
                <a:solidFill>
                  <a:srgbClr val="FFFFFF"/>
                </a:solidFill>
              </a:rPr>
              <a:t>Pressure Matching </a:t>
            </a:r>
            <a:r>
              <a:rPr lang="en-GB" sz="2000" b="1"/>
              <a:t> </a:t>
            </a:r>
            <a:endParaRPr lang="en-GB" sz="2000"/>
          </a:p>
          <a:p>
            <a:pPr algn="ctr"/>
            <a:r>
              <a:rPr lang="en-GB" sz="2000"/>
              <a:t>Planarity Control</a:t>
            </a:r>
          </a:p>
          <a:p>
            <a:pPr algn="ctr"/>
            <a:r>
              <a:rPr lang="en-GB" sz="2000" b="1">
                <a:solidFill>
                  <a:srgbClr val="C0504D"/>
                </a:solidFill>
              </a:rPr>
              <a:t>Planarity Control, stereo</a:t>
            </a:r>
          </a:p>
        </p:txBody>
      </p:sp>
      <p:pic>
        <p:nvPicPr>
          <p:cNvPr id="4" name="Picture 3" descr="posz-logo_whit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3" y="5863619"/>
            <a:ext cx="947664" cy="8534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98479" y="6395983"/>
            <a:ext cx="153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www.posz.org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" y="3797729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/>
              <a:t>The audio you hear as the interferer is reproduced, at the same level, in zone B.</a:t>
            </a:r>
          </a:p>
          <a:p>
            <a:pPr algn="ctr"/>
            <a:r>
              <a:rPr lang="en-GB" sz="1000"/>
              <a:t>The programmes are bandlimited to 100-7000Hz.</a:t>
            </a:r>
          </a:p>
          <a:p>
            <a:pPr algn="ctr"/>
            <a:r>
              <a:rPr lang="en-GB" sz="1000"/>
              <a:t>The target audio is “On Top” by the Killers.</a:t>
            </a:r>
          </a:p>
          <a:p>
            <a:pPr algn="ctr"/>
            <a:r>
              <a:rPr lang="en-GB" sz="1000"/>
              <a:t>In the stereo case, the zone B audio is also reproduced in stereo.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57808"/>
            <a:ext cx="9144000" cy="1379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ln>
                  <a:solidFill>
                    <a:schemeClr val="tx1">
                      <a:alpha val="36000"/>
                    </a:schemeClr>
                  </a:solidFill>
                </a:ln>
                <a:solidFill>
                  <a:srgbClr val="C09B1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09B12"/>
                </a:solidFill>
                <a:latin typeface="Baskerville Old Face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09B12"/>
                </a:solidFill>
                <a:latin typeface="Baskerville Old Face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09B12"/>
                </a:solidFill>
                <a:latin typeface="Baskerville Old Face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09B12"/>
                </a:solidFill>
                <a:latin typeface="Baskerville Old Face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9B12"/>
                </a:solidFill>
                <a:latin typeface="Baskerville Old Face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9B12"/>
                </a:solidFill>
                <a:latin typeface="Baskerville Old Face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9B12"/>
                </a:solidFill>
                <a:latin typeface="Baskerville Old Face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9B12"/>
                </a:solidFill>
                <a:latin typeface="Baskerville Old Face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solidFill>
                  <a:srgbClr val="C09B12"/>
                </a:solidFill>
                <a:effectLst/>
                <a:uLnTx/>
                <a:uFillTx/>
                <a:latin typeface="Cambria"/>
                <a:cs typeface="Cambria"/>
              </a:rPr>
              <a:t>Sound zone</a:t>
            </a:r>
            <a:r>
              <a:rPr lang="en-GB" sz="4000" kern="0" noProof="0" dirty="0">
                <a:latin typeface="Cambria"/>
                <a:cs typeface="Cambria"/>
              </a:rPr>
              <a:t>s</a:t>
            </a:r>
            <a:endParaRPr kumimoji="0" lang="en-GB" sz="4000" b="1" i="0" u="none" strike="noStrike" kern="0" cap="none" spc="0" normalizeH="0" baseline="0" noProof="0" dirty="0">
              <a:solidFill>
                <a:srgbClr val="C09B12"/>
              </a:solidFill>
              <a:effectLst/>
              <a:uLnTx/>
              <a:uFillTx/>
              <a:latin typeface="Cambria"/>
              <a:cs typeface="Cambria"/>
            </a:endParaRPr>
          </a:p>
        </p:txBody>
      </p:sp>
      <p:pic>
        <p:nvPicPr>
          <p:cNvPr id="2" name="pop_pop_pcs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14739" y="3255499"/>
            <a:ext cx="207245" cy="20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1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0" y="103438"/>
            <a:ext cx="9144000" cy="94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ln>
                  <a:solidFill>
                    <a:schemeClr val="tx1">
                      <a:alpha val="36000"/>
                    </a:schemeClr>
                  </a:solidFill>
                </a:ln>
                <a:solidFill>
                  <a:srgbClr val="C09B1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09B12"/>
                </a:solidFill>
                <a:latin typeface="Baskerville Old Face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09B12"/>
                </a:solidFill>
                <a:latin typeface="Baskerville Old Face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09B12"/>
                </a:solidFill>
                <a:latin typeface="Baskerville Old Face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09B12"/>
                </a:solidFill>
                <a:latin typeface="Baskerville Old Face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9B12"/>
                </a:solidFill>
                <a:latin typeface="Baskerville Old Face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9B12"/>
                </a:solidFill>
                <a:latin typeface="Baskerville Old Face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9B12"/>
                </a:solidFill>
                <a:latin typeface="Baskerville Old Face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9B12"/>
                </a:solidFill>
                <a:latin typeface="Baskerville Old Face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200" kern="0" dirty="0">
                <a:latin typeface="Cambria"/>
                <a:cs typeface="Cambria"/>
              </a:rPr>
              <a:t>Thanks!</a:t>
            </a:r>
            <a:endParaRPr kumimoji="0" lang="en-GB" sz="3200" b="1" i="0" u="none" strike="noStrike" kern="0" cap="none" spc="0" normalizeH="0" baseline="0" noProof="0" dirty="0">
              <a:solidFill>
                <a:srgbClr val="C09B12"/>
              </a:solidFill>
              <a:effectLst/>
              <a:uLnTx/>
              <a:uFillTx/>
              <a:latin typeface="Cambria"/>
              <a:cs typeface="Cambria"/>
            </a:endParaRPr>
          </a:p>
        </p:txBody>
      </p:sp>
      <p:pic>
        <p:nvPicPr>
          <p:cNvPr id="4" name="Picture 3" descr="posz-logo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3" y="5863619"/>
            <a:ext cx="947664" cy="8534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98479" y="6395983"/>
            <a:ext cx="153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www.posz.org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836543" y="1213183"/>
            <a:ext cx="7171467" cy="244492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GB"/>
              <a:t>We hope you enjoyed the sound zone demonstration!</a:t>
            </a:r>
          </a:p>
          <a:p>
            <a:endParaRPr lang="en-GB"/>
          </a:p>
          <a:p>
            <a:r>
              <a:rPr lang="en-GB"/>
              <a:t>Further information and a list of our publications can be accessed through the project website </a:t>
            </a:r>
          </a:p>
          <a:p>
            <a:endParaRPr lang="en-GB" b="1"/>
          </a:p>
          <a:p>
            <a:r>
              <a:rPr lang="en-GB" b="1"/>
              <a:t>www.posz.org</a:t>
            </a:r>
            <a:endParaRPr lang="en-GB"/>
          </a:p>
          <a:p>
            <a:endParaRPr lang="en-GB" b="1"/>
          </a:p>
          <a:p>
            <a:r>
              <a:rPr lang="en-GB"/>
              <a:t>Please keep in touch!</a:t>
            </a:r>
          </a:p>
          <a:p>
            <a:endParaRPr lang="en-GB"/>
          </a:p>
          <a:p>
            <a:endParaRPr lang="en-GB"/>
          </a:p>
        </p:txBody>
      </p:sp>
      <p:sp>
        <p:nvSpPr>
          <p:cNvPr id="56" name="Action Button: Custom 55">
            <a:hlinkClick r:id="" action="ppaction://hlinkshowjump?jump=firstslide" highlightClick="1"/>
          </p:cNvPr>
          <p:cNvSpPr/>
          <p:nvPr/>
        </p:nvSpPr>
        <p:spPr>
          <a:xfrm>
            <a:off x="3391805" y="6095577"/>
            <a:ext cx="2311906" cy="600812"/>
          </a:xfrm>
          <a:prstGeom prst="actionButtonBlank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finish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132107" y="4346996"/>
            <a:ext cx="4316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www.linkedin.com/in/philipcolemanaudio</a:t>
            </a:r>
          </a:p>
        </p:txBody>
      </p:sp>
      <p:pic>
        <p:nvPicPr>
          <p:cNvPr id="60" name="Picture 59" descr="ico-linked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07" y="4474640"/>
            <a:ext cx="203200" cy="203200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1132107" y="3792998"/>
            <a:ext cx="2916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p.d.coleman@surrey.ac.uk</a:t>
            </a: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61" t="21758" r="23485" b="25158"/>
          <a:stretch/>
        </p:blipFill>
        <p:spPr>
          <a:xfrm>
            <a:off x="928907" y="3907688"/>
            <a:ext cx="203200" cy="19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3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339</TotalTime>
  <Words>685</Words>
  <Application>Microsoft Macintosh PowerPoint</Application>
  <PresentationFormat>On-screen Show (4:3)</PresentationFormat>
  <Paragraphs>82</Paragraphs>
  <Slides>8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Surrey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 Coleman</dc:creator>
  <cp:lastModifiedBy>Phil Coleman</cp:lastModifiedBy>
  <cp:revision>47</cp:revision>
  <dcterms:created xsi:type="dcterms:W3CDTF">2013-09-10T11:14:34Z</dcterms:created>
  <dcterms:modified xsi:type="dcterms:W3CDTF">2014-01-04T17:11:27Z</dcterms:modified>
</cp:coreProperties>
</file>